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944" y="-16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10792" y="3965574"/>
            <a:ext cx="53333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1600" b="1" i="1" dirty="0" smtClean="0">
                <a:latin typeface="Times New Roman"/>
                <a:cs typeface="Times New Roman"/>
              </a:rPr>
              <a:t>ERGENLERDE</a:t>
            </a:r>
            <a:r>
              <a:rPr sz="1600" b="1" i="1" spc="-10" dirty="0" smtClean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SOSYAL</a:t>
            </a:r>
            <a:r>
              <a:rPr sz="1600" b="1" i="1" spc="-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BECERİLERİN</a:t>
            </a:r>
            <a:r>
              <a:rPr sz="1600" b="1" i="1" spc="-5" dirty="0">
                <a:latin typeface="Times New Roman"/>
                <a:cs typeface="Times New Roman"/>
              </a:rPr>
              <a:t> </a:t>
            </a:r>
            <a:r>
              <a:rPr sz="1600" b="1" i="1" spc="-10" dirty="0">
                <a:latin typeface="Times New Roman"/>
                <a:cs typeface="Times New Roman"/>
              </a:rPr>
              <a:t>GELİŞTİRİLMESİ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7958" y="9554971"/>
            <a:ext cx="11049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Rehberlik</a:t>
            </a:r>
            <a:r>
              <a:rPr sz="1200" b="1" i="1" spc="-40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Servisi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3430311"/>
            <a:ext cx="133984" cy="12505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8481102"/>
            <a:ext cx="133984" cy="12505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86764" y="872997"/>
            <a:ext cx="5788025" cy="90573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780">
              <a:lnSpc>
                <a:spcPct val="100000"/>
              </a:lnSpc>
              <a:spcBef>
                <a:spcPts val="100"/>
              </a:spcBef>
            </a:pPr>
            <a:r>
              <a:rPr sz="1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Sevgili </a:t>
            </a:r>
            <a:r>
              <a:rPr sz="1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Velilerimiz;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0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 marR="6350" indent="267970" algn="just">
              <a:lnSpc>
                <a:spcPct val="103200"/>
              </a:lnSpc>
            </a:pPr>
            <a:r>
              <a:rPr sz="1200" dirty="0">
                <a:latin typeface="Times New Roman"/>
                <a:cs typeface="Times New Roman"/>
              </a:rPr>
              <a:t>İnsan,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doğumdan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itibaren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çevrenin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içinde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yer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alır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çevresiyle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sürekli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etkileşim </a:t>
            </a:r>
            <a:r>
              <a:rPr sz="1200" dirty="0">
                <a:latin typeface="Times New Roman"/>
                <a:cs typeface="Times New Roman"/>
              </a:rPr>
              <a:t>halindedir.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Toplumda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arada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yaşayan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bireylerin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yaşamlarının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sağlıklı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şekilde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devam </a:t>
            </a:r>
            <a:r>
              <a:rPr sz="1200" dirty="0">
                <a:latin typeface="Times New Roman"/>
                <a:cs typeface="Times New Roman"/>
              </a:rPr>
              <a:t>edebilmesi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doğru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ilişkiler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kurmaları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gerekmektedir.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ilişkiler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aynı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zamanda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toplumun </a:t>
            </a:r>
            <a:r>
              <a:rPr sz="1200" dirty="0">
                <a:latin typeface="Times New Roman"/>
                <a:cs typeface="Times New Roman"/>
              </a:rPr>
              <a:t>birliğini,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huzurunu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devamını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sağlamada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önemlidir.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Bireylerin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çevresindeki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kişilere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ve </a:t>
            </a:r>
            <a:r>
              <a:rPr sz="1200" spc="-10" dirty="0">
                <a:latin typeface="Times New Roman"/>
                <a:cs typeface="Times New Roman"/>
              </a:rPr>
              <a:t>topluma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uyum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sağlayabilmeleri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için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kurallara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uyma,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olumlu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ilişkiler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kurma,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başkalarına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duyarlı </a:t>
            </a:r>
            <a:r>
              <a:rPr sz="1200" dirty="0">
                <a:latin typeface="Times New Roman"/>
                <a:cs typeface="Times New Roman"/>
              </a:rPr>
              <a:t>olma,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olumsuz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duygularını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kontrol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etme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gibi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becerilere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sahip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olmaları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gereklidir. </a:t>
            </a:r>
            <a:r>
              <a:rPr sz="1200" dirty="0">
                <a:latin typeface="Times New Roman"/>
                <a:cs typeface="Times New Roman"/>
              </a:rPr>
              <a:t>Kişilerin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ilişkilerinde,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başkalarının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davranışlarının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anlamlarını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kavrayarak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uygun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tepkiler </a:t>
            </a:r>
            <a:r>
              <a:rPr sz="1200" dirty="0">
                <a:latin typeface="Times New Roman"/>
                <a:cs typeface="Times New Roman"/>
              </a:rPr>
              <a:t>verebilmesi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sosyal</a:t>
            </a:r>
            <a:r>
              <a:rPr sz="1200" b="1" i="1" spc="-3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beceri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olarak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tanımlanabilir.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628015">
              <a:lnSpc>
                <a:spcPct val="100000"/>
              </a:lnSpc>
            </a:pPr>
            <a:r>
              <a:rPr lang="tr-TR" sz="1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Ergen</a:t>
            </a:r>
            <a:r>
              <a:rPr sz="1200" b="1" i="1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içine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doğduğu</a:t>
            </a:r>
            <a:r>
              <a:rPr sz="12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ailenin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r>
              <a:rPr sz="12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büyük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gözlemcisidir</a:t>
            </a:r>
            <a:r>
              <a:rPr sz="1200" spc="-1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marR="2171065" indent="304800" algn="just">
              <a:lnSpc>
                <a:spcPct val="103499"/>
              </a:lnSpc>
            </a:pPr>
            <a:r>
              <a:rPr lang="tr-TR" sz="1200" dirty="0" smtClean="0">
                <a:latin typeface="Times New Roman"/>
                <a:cs typeface="Times New Roman"/>
              </a:rPr>
              <a:t>Ergenler</a:t>
            </a:r>
            <a:r>
              <a:rPr sz="1200" dirty="0" smtClean="0">
                <a:latin typeface="Times New Roman"/>
                <a:cs typeface="Times New Roman"/>
              </a:rPr>
              <a:t>,</a:t>
            </a:r>
            <a:r>
              <a:rPr sz="1200" spc="240" dirty="0" smtClean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başta</a:t>
            </a:r>
            <a:r>
              <a:rPr sz="1200" spc="25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anne</a:t>
            </a:r>
            <a:r>
              <a:rPr sz="1200" spc="24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babası</a:t>
            </a:r>
            <a:r>
              <a:rPr sz="1200" spc="24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olmak</a:t>
            </a:r>
            <a:r>
              <a:rPr sz="1200" spc="24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üzere </a:t>
            </a:r>
            <a:r>
              <a:rPr sz="1200" dirty="0">
                <a:latin typeface="Times New Roman"/>
                <a:cs typeface="Times New Roman"/>
              </a:rPr>
              <a:t>çevresindeki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tüm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kişilerin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davranışlarını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gözlemler</a:t>
            </a:r>
            <a:r>
              <a:rPr sz="1200" spc="4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ve </a:t>
            </a:r>
            <a:r>
              <a:rPr sz="1200" dirty="0">
                <a:latin typeface="Times New Roman"/>
                <a:cs typeface="Times New Roman"/>
              </a:rPr>
              <a:t>davranış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kumbarasını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gün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biraz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daha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doldurur.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İhtiyacı </a:t>
            </a:r>
            <a:r>
              <a:rPr sz="1200" dirty="0">
                <a:latin typeface="Times New Roman"/>
                <a:cs typeface="Times New Roman"/>
              </a:rPr>
              <a:t>olduğunda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kullanmak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üzere</a:t>
            </a:r>
            <a:r>
              <a:rPr sz="1200" spc="3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kumbarasına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gün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yeni </a:t>
            </a:r>
            <a:r>
              <a:rPr sz="1200" spc="-10" dirty="0">
                <a:latin typeface="Times New Roman"/>
                <a:cs typeface="Times New Roman"/>
              </a:rPr>
              <a:t>gözlemlerini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atar.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Anne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babalar,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kurdukları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ilişkilerle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ve </a:t>
            </a:r>
            <a:r>
              <a:rPr sz="1200" dirty="0">
                <a:latin typeface="Times New Roman"/>
                <a:cs typeface="Times New Roman"/>
              </a:rPr>
              <a:t>iletişim</a:t>
            </a:r>
            <a:r>
              <a:rPr sz="1200" spc="31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biçimleriyle</a:t>
            </a:r>
            <a:r>
              <a:rPr sz="1200" spc="32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çocuklara</a:t>
            </a:r>
            <a:r>
              <a:rPr sz="1200" spc="31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rol</a:t>
            </a:r>
            <a:r>
              <a:rPr sz="1200" spc="31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model</a:t>
            </a:r>
            <a:r>
              <a:rPr sz="1200" spc="32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olurlar. </a:t>
            </a:r>
            <a:r>
              <a:rPr sz="1200" dirty="0">
                <a:latin typeface="Times New Roman"/>
                <a:cs typeface="Times New Roman"/>
              </a:rPr>
              <a:t>Ebeveynlerin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arkadaşları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birbirleriyle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olan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sohbetleri,</a:t>
            </a:r>
            <a:endParaRPr sz="1200" dirty="0">
              <a:latin typeface="Times New Roman"/>
              <a:cs typeface="Times New Roman"/>
            </a:endParaRPr>
          </a:p>
          <a:p>
            <a:pPr marL="1586865" algn="just">
              <a:lnSpc>
                <a:spcPct val="10000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yaklaşımları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hatta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hitapları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dâhil,</a:t>
            </a:r>
            <a:endParaRPr sz="1200" dirty="0">
              <a:latin typeface="Times New Roman"/>
              <a:cs typeface="Times New Roman"/>
            </a:endParaRPr>
          </a:p>
          <a:p>
            <a:pPr marL="1586865" marR="5715" algn="just">
              <a:lnSpc>
                <a:spcPct val="102499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kendine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yer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bulur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davranış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kumbarasında.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Tüm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bunlar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bize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sosyal </a:t>
            </a:r>
            <a:r>
              <a:rPr sz="1200" dirty="0">
                <a:latin typeface="Times New Roman"/>
                <a:cs typeface="Times New Roman"/>
              </a:rPr>
              <a:t>becerilerin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kazanımında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ailenin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önemini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göstermektedir.</a:t>
            </a:r>
            <a:endParaRPr sz="1200" dirty="0">
              <a:latin typeface="Times New Roman"/>
              <a:cs typeface="Times New Roman"/>
            </a:endParaRPr>
          </a:p>
          <a:p>
            <a:pPr marL="1586865" marR="5080" indent="266700" algn="just">
              <a:lnSpc>
                <a:spcPct val="103299"/>
              </a:lnSpc>
              <a:spcBef>
                <a:spcPts val="815"/>
              </a:spcBef>
            </a:pPr>
            <a:r>
              <a:rPr lang="tr-TR" sz="1200" dirty="0" smtClean="0">
                <a:latin typeface="Times New Roman"/>
                <a:cs typeface="Times New Roman"/>
              </a:rPr>
              <a:t>Ergenler</a:t>
            </a:r>
            <a:r>
              <a:rPr sz="1200" spc="250" dirty="0" smtClean="0">
                <a:latin typeface="Times New Roman"/>
                <a:cs typeface="Times New Roman"/>
              </a:rPr>
              <a:t> </a:t>
            </a:r>
            <a:r>
              <a:rPr sz="1200" dirty="0" smtClean="0">
                <a:latin typeface="Times New Roman"/>
                <a:cs typeface="Times New Roman"/>
              </a:rPr>
              <a:t>d</a:t>
            </a:r>
            <a:r>
              <a:rPr lang="tr-TR" sz="1200" dirty="0" smtClean="0">
                <a:latin typeface="Times New Roman"/>
                <a:cs typeface="Times New Roman"/>
              </a:rPr>
              <a:t>e</a:t>
            </a:r>
            <a:r>
              <a:rPr sz="1200" spc="250" dirty="0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tıpkı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yetişkinler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gibi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sürekli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iletişim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halindedir. </a:t>
            </a:r>
            <a:r>
              <a:rPr sz="1200" dirty="0">
                <a:latin typeface="Times New Roman"/>
                <a:cs typeface="Times New Roman"/>
              </a:rPr>
              <a:t>Duygu,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düşünce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isteklerini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dile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getirir;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karşısındakinin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duygu, </a:t>
            </a:r>
            <a:r>
              <a:rPr sz="1200" dirty="0">
                <a:latin typeface="Times New Roman"/>
                <a:cs typeface="Times New Roman"/>
              </a:rPr>
              <a:t>düşünce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isteklerini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anlamaya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çalışırlar.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durum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çocuk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için </a:t>
            </a:r>
            <a:r>
              <a:rPr sz="1200" dirty="0">
                <a:latin typeface="Times New Roman"/>
                <a:cs typeface="Times New Roman"/>
              </a:rPr>
              <a:t>aynı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seviyede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olmayabilir.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iletişim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ağının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sağlıklı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olabilmesi,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3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becerilerin</a:t>
            </a:r>
            <a:r>
              <a:rPr sz="1200" spc="3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gelişmesine</a:t>
            </a:r>
            <a:endParaRPr sz="1200" dirty="0">
              <a:latin typeface="Times New Roman"/>
              <a:cs typeface="Times New Roman"/>
            </a:endParaRPr>
          </a:p>
          <a:p>
            <a:pPr marL="12700" indent="1574165" algn="just">
              <a:lnSpc>
                <a:spcPct val="10000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bağlıdır.</a:t>
            </a:r>
            <a:r>
              <a:rPr sz="1200" spc="315" dirty="0">
                <a:latin typeface="Times New Roman"/>
                <a:cs typeface="Times New Roman"/>
              </a:rPr>
              <a:t>  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320" dirty="0">
                <a:latin typeface="Times New Roman"/>
                <a:cs typeface="Times New Roman"/>
              </a:rPr>
              <a:t>   </a:t>
            </a:r>
            <a:r>
              <a:rPr sz="1200" spc="-10" dirty="0">
                <a:latin typeface="Times New Roman"/>
                <a:cs typeface="Times New Roman"/>
              </a:rPr>
              <a:t>beceriler</a:t>
            </a:r>
            <a:endParaRPr sz="1200" dirty="0">
              <a:latin typeface="Times New Roman"/>
              <a:cs typeface="Times New Roman"/>
            </a:endParaRPr>
          </a:p>
          <a:p>
            <a:pPr marL="12700" marR="2259965" algn="just">
              <a:lnSpc>
                <a:spcPct val="103200"/>
              </a:lnSpc>
              <a:spcBef>
                <a:spcPts val="15"/>
              </a:spcBef>
            </a:pPr>
            <a:r>
              <a:rPr sz="1200" dirty="0">
                <a:latin typeface="Times New Roman"/>
                <a:cs typeface="Times New Roman"/>
              </a:rPr>
              <a:t>çocukların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bulundukları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3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ortam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içerisinde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kabul </a:t>
            </a:r>
            <a:r>
              <a:rPr sz="1200" dirty="0">
                <a:latin typeface="Times New Roman"/>
                <a:cs typeface="Times New Roman"/>
              </a:rPr>
              <a:t>görmelerini</a:t>
            </a:r>
            <a:r>
              <a:rPr sz="1200" spc="28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27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28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ilişkilerinin</a:t>
            </a:r>
            <a:r>
              <a:rPr sz="1200" spc="28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olumlu</a:t>
            </a:r>
            <a:r>
              <a:rPr sz="1200" spc="28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yönde </a:t>
            </a:r>
            <a:r>
              <a:rPr sz="1200" dirty="0">
                <a:latin typeface="Times New Roman"/>
                <a:cs typeface="Times New Roman"/>
              </a:rPr>
              <a:t>ilerlemesini</a:t>
            </a:r>
            <a:r>
              <a:rPr sz="1200" spc="30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sağlayan</a:t>
            </a:r>
            <a:r>
              <a:rPr sz="1200" spc="31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duygu,</a:t>
            </a:r>
            <a:r>
              <a:rPr sz="1200" spc="30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düşünce,</a:t>
            </a:r>
            <a:r>
              <a:rPr sz="1200" spc="30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tutum</a:t>
            </a:r>
            <a:r>
              <a:rPr sz="1200" spc="310" dirty="0">
                <a:latin typeface="Times New Roman"/>
                <a:cs typeface="Times New Roman"/>
              </a:rPr>
              <a:t>  </a:t>
            </a:r>
            <a:r>
              <a:rPr sz="1200" spc="-25" dirty="0">
                <a:latin typeface="Times New Roman"/>
                <a:cs typeface="Times New Roman"/>
              </a:rPr>
              <a:t>ve </a:t>
            </a:r>
            <a:r>
              <a:rPr sz="1200" dirty="0">
                <a:latin typeface="Times New Roman"/>
                <a:cs typeface="Times New Roman"/>
              </a:rPr>
              <a:t>davranışlardır.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lang="tr-TR" sz="1200" dirty="0" smtClean="0">
                <a:latin typeface="Times New Roman"/>
                <a:cs typeface="Times New Roman"/>
              </a:rPr>
              <a:t>Ergenler</a:t>
            </a:r>
            <a:r>
              <a:rPr sz="1200" spc="345" dirty="0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becerilere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sahip</a:t>
            </a:r>
            <a:r>
              <a:rPr sz="1200" spc="3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oldukları </a:t>
            </a:r>
            <a:r>
              <a:rPr sz="1200" dirty="0">
                <a:latin typeface="Times New Roman"/>
                <a:cs typeface="Times New Roman"/>
              </a:rPr>
              <a:t>düzeyde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daha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sağlıklı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ilişkiler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kurabilmektedirler.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628015" marR="2260600">
              <a:lnSpc>
                <a:spcPct val="103299"/>
              </a:lnSpc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Bu</a:t>
            </a:r>
            <a:r>
              <a:rPr sz="1200" b="1" i="1" spc="4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nedenle</a:t>
            </a:r>
            <a:r>
              <a:rPr sz="1200" b="1" i="1" spc="4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sosyal</a:t>
            </a:r>
            <a:r>
              <a:rPr sz="1200" b="1" i="1" spc="4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becerilere</a:t>
            </a:r>
            <a:r>
              <a:rPr sz="1200" b="1" i="1" spc="43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sahip</a:t>
            </a:r>
            <a:r>
              <a:rPr sz="1200" b="1" i="1" spc="4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olmak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yaşamda</a:t>
            </a:r>
            <a:r>
              <a:rPr sz="1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önceliklerimizdendir.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marR="10795" indent="266700" algn="just">
              <a:lnSpc>
                <a:spcPct val="103000"/>
              </a:lnSpc>
            </a:pP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becerilerin,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yaşamın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ilk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yıllarından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başlayarak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desteklenmesi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gerekmektedir.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Bu </a:t>
            </a:r>
            <a:r>
              <a:rPr sz="1200" dirty="0">
                <a:latin typeface="Times New Roman"/>
                <a:cs typeface="Times New Roman"/>
              </a:rPr>
              <a:t>nedenle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okul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öncesi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dönemden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itibaren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çocuğa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becerilerin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4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duygusal davranışların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kazandırılmasında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anne-</a:t>
            </a:r>
            <a:r>
              <a:rPr sz="1200" dirty="0">
                <a:latin typeface="Times New Roman"/>
                <a:cs typeface="Times New Roman"/>
              </a:rPr>
              <a:t>baba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öğretmene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önemli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görevler </a:t>
            </a:r>
            <a:r>
              <a:rPr sz="1200" spc="-10" dirty="0">
                <a:latin typeface="Times New Roman"/>
                <a:cs typeface="Times New Roman"/>
              </a:rPr>
              <a:t>düşmektedir.</a:t>
            </a:r>
            <a:endParaRPr sz="12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10100" y="3950207"/>
            <a:ext cx="2133600" cy="142189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32376" y="6934638"/>
            <a:ext cx="2249042" cy="173629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26591" y="5399531"/>
            <a:ext cx="1432560" cy="16596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74267"/>
            <a:ext cx="32670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Ergenlerin</a:t>
            </a:r>
            <a:r>
              <a:rPr sz="1200" b="1" i="1" spc="-4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Sosyal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Becerileri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Nasıl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Desteklenebilir?</a:t>
            </a:r>
            <a:endParaRPr sz="12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1496144"/>
            <a:ext cx="133984" cy="12564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3212507"/>
            <a:ext cx="133984" cy="12505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886764" y="1350010"/>
            <a:ext cx="4193540" cy="232092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628015">
              <a:lnSpc>
                <a:spcPct val="100000"/>
              </a:lnSpc>
              <a:spcBef>
                <a:spcPts val="940"/>
              </a:spcBef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Duygular</a:t>
            </a:r>
            <a:r>
              <a:rPr sz="1200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hakkında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 konuşmak…</a:t>
            </a:r>
            <a:endParaRPr sz="1200" dirty="0">
              <a:latin typeface="Times New Roman"/>
              <a:cs typeface="Times New Roman"/>
            </a:endParaRPr>
          </a:p>
          <a:p>
            <a:pPr marL="12700" marR="17780" indent="266700" algn="just">
              <a:lnSpc>
                <a:spcPct val="103200"/>
              </a:lnSpc>
              <a:spcBef>
                <a:spcPts val="790"/>
              </a:spcBef>
            </a:pPr>
            <a:r>
              <a:rPr sz="1200" dirty="0">
                <a:latin typeface="Times New Roman"/>
                <a:cs typeface="Times New Roman"/>
              </a:rPr>
              <a:t>Kişinin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duygu,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düşünce</a:t>
            </a:r>
            <a:r>
              <a:rPr sz="1200" spc="4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4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isteklerini</a:t>
            </a:r>
            <a:r>
              <a:rPr sz="1200" spc="4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ifade</a:t>
            </a:r>
            <a:r>
              <a:rPr sz="1200" spc="4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etmesi;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onun </a:t>
            </a:r>
            <a:r>
              <a:rPr sz="1200" dirty="0">
                <a:latin typeface="Times New Roman"/>
                <a:cs typeface="Times New Roman"/>
              </a:rPr>
              <a:t>kişilerarası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ilişkilerinde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büyük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önem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taşır.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Kendi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duygularını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bilen, </a:t>
            </a:r>
            <a:r>
              <a:rPr sz="1200" dirty="0">
                <a:latin typeface="Times New Roman"/>
                <a:cs typeface="Times New Roman"/>
              </a:rPr>
              <a:t>tanıyan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çocuk;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karşısındakinin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de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yaşayabileceği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durum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spc="-25" dirty="0">
                <a:latin typeface="Times New Roman"/>
                <a:cs typeface="Times New Roman"/>
              </a:rPr>
              <a:t>ve </a:t>
            </a:r>
            <a:r>
              <a:rPr sz="1200" dirty="0">
                <a:latin typeface="Times New Roman"/>
                <a:cs typeface="Times New Roman"/>
              </a:rPr>
              <a:t>duygulara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karşı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farkındalık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geliştirir.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sebeple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duyguları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tanımak, </a:t>
            </a:r>
            <a:r>
              <a:rPr sz="1200" dirty="0">
                <a:latin typeface="Times New Roman"/>
                <a:cs typeface="Times New Roman"/>
              </a:rPr>
              <a:t>duygularla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ilgili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konuşmak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ardından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doğru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tepkileri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verebilmek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becerilerin</a:t>
            </a:r>
            <a:r>
              <a:rPr sz="1200" spc="21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geliştirilmesinde</a:t>
            </a:r>
            <a:r>
              <a:rPr sz="1200" spc="2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izlenebilecek</a:t>
            </a:r>
            <a:r>
              <a:rPr sz="1200" spc="21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ilk</a:t>
            </a:r>
            <a:r>
              <a:rPr sz="1200" spc="204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adımlar arasındadır.</a:t>
            </a:r>
            <a:endParaRPr sz="1200" dirty="0">
              <a:latin typeface="Times New Roman"/>
              <a:cs typeface="Times New Roman"/>
            </a:endParaRPr>
          </a:p>
          <a:p>
            <a:pPr marL="628015">
              <a:lnSpc>
                <a:spcPct val="100000"/>
              </a:lnSpc>
              <a:spcBef>
                <a:spcPts val="880"/>
              </a:spcBef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Empati</a:t>
            </a:r>
            <a:r>
              <a:rPr sz="12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becerisi</a:t>
            </a:r>
            <a:r>
              <a:rPr sz="1200" b="1" i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kazandırmak…</a:t>
            </a:r>
            <a:endParaRPr sz="1200" dirty="0">
              <a:latin typeface="Times New Roman"/>
              <a:cs typeface="Times New Roman"/>
            </a:endParaRPr>
          </a:p>
          <a:p>
            <a:pPr marL="2344420">
              <a:lnSpc>
                <a:spcPct val="100000"/>
              </a:lnSpc>
              <a:spcBef>
                <a:spcPts val="840"/>
              </a:spcBef>
              <a:tabLst>
                <a:tab pos="3130550" algn="l"/>
                <a:tab pos="3707765" algn="l"/>
              </a:tabLst>
            </a:pPr>
            <a:r>
              <a:rPr sz="1200" spc="-10" dirty="0">
                <a:latin typeface="Times New Roman"/>
                <a:cs typeface="Times New Roman"/>
              </a:rPr>
              <a:t>Çocuklara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empati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becerisi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16114" y="3462654"/>
            <a:ext cx="14573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1390" algn="l"/>
              </a:tabLst>
            </a:pPr>
            <a:r>
              <a:rPr sz="1200" spc="-10" dirty="0">
                <a:latin typeface="Times New Roman"/>
                <a:cs typeface="Times New Roman"/>
              </a:rPr>
              <a:t>kazandırmak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oldukça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4928277"/>
            <a:ext cx="133984" cy="12505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86764" y="3651630"/>
            <a:ext cx="5786120" cy="211391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077720" marR="5080" algn="just">
              <a:lnSpc>
                <a:spcPct val="103200"/>
              </a:lnSpc>
              <a:spcBef>
                <a:spcPts val="50"/>
              </a:spcBef>
            </a:pPr>
            <a:r>
              <a:rPr sz="1200" dirty="0">
                <a:latin typeface="Times New Roman"/>
                <a:cs typeface="Times New Roman"/>
              </a:rPr>
              <a:t>önemlidir.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Davranışlarının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başkasını</a:t>
            </a:r>
            <a:r>
              <a:rPr sz="1200" spc="4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etkileyebildiğini </a:t>
            </a:r>
            <a:r>
              <a:rPr sz="1200" dirty="0">
                <a:latin typeface="Times New Roman"/>
                <a:cs typeface="Times New Roman"/>
              </a:rPr>
              <a:t>öğrenen</a:t>
            </a:r>
            <a:r>
              <a:rPr sz="1200" spc="15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15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anlayan</a:t>
            </a:r>
            <a:r>
              <a:rPr sz="1200" spc="15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çocuklar,</a:t>
            </a:r>
            <a:r>
              <a:rPr sz="1200" spc="15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davranışlarında</a:t>
            </a:r>
            <a:r>
              <a:rPr sz="1200" spc="16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yeniden </a:t>
            </a:r>
            <a:r>
              <a:rPr sz="1200" dirty="0">
                <a:latin typeface="Times New Roman"/>
                <a:cs typeface="Times New Roman"/>
              </a:rPr>
              <a:t>düzenlemeye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giderler.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Bunun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gelişebileceği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doğal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ortam </a:t>
            </a:r>
            <a:r>
              <a:rPr sz="1200" dirty="0">
                <a:latin typeface="Times New Roman"/>
                <a:cs typeface="Times New Roman"/>
              </a:rPr>
              <a:t>oyundur.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Çocuklar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oyun</a:t>
            </a:r>
            <a:r>
              <a:rPr sz="1200" spc="24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içerisindeki</a:t>
            </a:r>
            <a:r>
              <a:rPr sz="1200" spc="24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süreçte</a:t>
            </a:r>
            <a:r>
              <a:rPr sz="1200" spc="24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grubun </a:t>
            </a:r>
            <a:r>
              <a:rPr sz="1200" dirty="0">
                <a:latin typeface="Times New Roman"/>
                <a:cs typeface="Times New Roman"/>
              </a:rPr>
              <a:t>duygularını</a:t>
            </a:r>
            <a:r>
              <a:rPr sz="1200" spc="1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tanıyacak</a:t>
            </a:r>
            <a:r>
              <a:rPr sz="1200" spc="11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10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gerekli</a:t>
            </a:r>
            <a:r>
              <a:rPr sz="1200" spc="10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davranış</a:t>
            </a:r>
            <a:r>
              <a:rPr sz="1200" spc="10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değişikliğine gideceklerdir.</a:t>
            </a:r>
            <a:endParaRPr sz="1200" dirty="0">
              <a:latin typeface="Times New Roman"/>
              <a:cs typeface="Times New Roman"/>
            </a:endParaRPr>
          </a:p>
          <a:p>
            <a:pPr marL="628015">
              <a:lnSpc>
                <a:spcPct val="100000"/>
              </a:lnSpc>
              <a:spcBef>
                <a:spcPts val="880"/>
              </a:spcBef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Arkadaş</a:t>
            </a:r>
            <a:r>
              <a:rPr sz="1200" b="1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gruplarında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yer</a:t>
            </a:r>
            <a:r>
              <a:rPr sz="12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almak…</a:t>
            </a:r>
            <a:endParaRPr sz="1200" dirty="0">
              <a:latin typeface="Times New Roman"/>
              <a:cs typeface="Times New Roman"/>
            </a:endParaRPr>
          </a:p>
          <a:p>
            <a:pPr marL="12700" marR="1710055" indent="266700" algn="just">
              <a:lnSpc>
                <a:spcPct val="103299"/>
              </a:lnSpc>
              <a:spcBef>
                <a:spcPts val="795"/>
              </a:spcBef>
            </a:pPr>
            <a:r>
              <a:rPr sz="1200" dirty="0">
                <a:latin typeface="Times New Roman"/>
                <a:cs typeface="Times New Roman"/>
              </a:rPr>
              <a:t>Arkadaş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grupları,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becerilerin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gelişmesi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önemlidir. </a:t>
            </a:r>
            <a:r>
              <a:rPr sz="1200" dirty="0">
                <a:latin typeface="Times New Roman"/>
                <a:cs typeface="Times New Roman"/>
              </a:rPr>
              <a:t>Çocuklar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grup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içerisinde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arkadaşlarıyla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gereken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uyumu</a:t>
            </a:r>
            <a:r>
              <a:rPr sz="1200" spc="-10" dirty="0">
                <a:latin typeface="Times New Roman"/>
                <a:cs typeface="Times New Roman"/>
              </a:rPr>
              <a:t> yakalamak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32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çaba</a:t>
            </a:r>
            <a:r>
              <a:rPr sz="1200" spc="33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gösterirken</a:t>
            </a:r>
            <a:r>
              <a:rPr sz="1200" spc="33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birçok</a:t>
            </a:r>
            <a:r>
              <a:rPr sz="1200" spc="33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yeni</a:t>
            </a:r>
            <a:r>
              <a:rPr sz="1200" spc="32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beceri</a:t>
            </a:r>
            <a:r>
              <a:rPr sz="1200" spc="33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de</a:t>
            </a:r>
            <a:r>
              <a:rPr sz="1200" spc="32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edinirler.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2082" y="5745860"/>
            <a:ext cx="965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imes New Roman"/>
                <a:cs typeface="Times New Roman"/>
              </a:rPr>
              <a:t>davranışlarında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6266264"/>
            <a:ext cx="133984" cy="12564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886764" y="5745860"/>
            <a:ext cx="2961640" cy="6902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2499"/>
              </a:lnSpc>
              <a:spcBef>
                <a:spcPts val="60"/>
              </a:spcBef>
              <a:tabLst>
                <a:tab pos="1199515" algn="l"/>
                <a:tab pos="1887855" algn="l"/>
                <a:tab pos="2795905" algn="l"/>
              </a:tabLst>
            </a:pPr>
            <a:r>
              <a:rPr sz="1200" spc="-10" dirty="0">
                <a:latin typeface="Times New Roman"/>
                <a:cs typeface="Times New Roman"/>
              </a:rPr>
              <a:t>Arkadaşlarından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aldıkları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geribildirim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ile </a:t>
            </a:r>
            <a:r>
              <a:rPr sz="1200" dirty="0">
                <a:latin typeface="Times New Roman"/>
                <a:cs typeface="Times New Roman"/>
              </a:rPr>
              <a:t>düzenlemelere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yönelirler.</a:t>
            </a:r>
            <a:endParaRPr sz="1200">
              <a:latin typeface="Times New Roman"/>
              <a:cs typeface="Times New Roman"/>
            </a:endParaRPr>
          </a:p>
          <a:p>
            <a:pPr marL="628015">
              <a:lnSpc>
                <a:spcPct val="100000"/>
              </a:lnSpc>
              <a:spcBef>
                <a:spcPts val="880"/>
              </a:spcBef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Sosyal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Etkinliklerde</a:t>
            </a:r>
            <a:r>
              <a:rPr sz="1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yer</a:t>
            </a:r>
            <a:r>
              <a:rPr sz="1200" b="1" i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almak…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6510" y="8084862"/>
            <a:ext cx="133984" cy="125052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886764" y="6517005"/>
            <a:ext cx="5789295" cy="297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4839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Anne</a:t>
            </a:r>
            <a:r>
              <a:rPr sz="1200" spc="32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32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babalar</a:t>
            </a:r>
            <a:r>
              <a:rPr sz="1200" spc="335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çocuklarının</a:t>
            </a:r>
            <a:endParaRPr sz="1200" dirty="0">
              <a:latin typeface="Times New Roman"/>
              <a:cs typeface="Times New Roman"/>
            </a:endParaRPr>
          </a:p>
          <a:p>
            <a:pPr marL="1628139" marR="5080" algn="just">
              <a:lnSpc>
                <a:spcPct val="103200"/>
              </a:lnSpc>
            </a:pP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gelişimi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konusunda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duyarlı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olmalı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çocuklarını</a:t>
            </a:r>
            <a:r>
              <a:rPr sz="1200" spc="3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çeşitli </a:t>
            </a:r>
            <a:r>
              <a:rPr sz="1200" dirty="0">
                <a:latin typeface="Times New Roman"/>
                <a:cs typeface="Times New Roman"/>
              </a:rPr>
              <a:t>sosyal,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sportif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sanatsal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etkinliklere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yönlendirmelidirler.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Sportif </a:t>
            </a:r>
            <a:r>
              <a:rPr sz="1200" dirty="0">
                <a:latin typeface="Times New Roman"/>
                <a:cs typeface="Times New Roman"/>
              </a:rPr>
              <a:t>etkinliklerde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yer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alan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çocukların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fiziksel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açıdan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kendilerine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olan </a:t>
            </a:r>
            <a:r>
              <a:rPr sz="1200" spc="-10" dirty="0">
                <a:latin typeface="Times New Roman"/>
                <a:cs typeface="Times New Roman"/>
              </a:rPr>
              <a:t>güvenleri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gelişirken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durum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sosyal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ilişkilerine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olumlu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etki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eder. (Tiyatro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çalışmaları,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sportif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etkinlikler,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kulüp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çalışmaları </a:t>
            </a:r>
            <a:r>
              <a:rPr sz="1200" spc="-20" dirty="0">
                <a:latin typeface="Times New Roman"/>
                <a:cs typeface="Times New Roman"/>
              </a:rPr>
              <a:t>vb.)</a:t>
            </a: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628015">
              <a:lnSpc>
                <a:spcPct val="100000"/>
              </a:lnSpc>
            </a:pP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Problemi</a:t>
            </a:r>
            <a:r>
              <a:rPr sz="12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çözen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anne-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baba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değil,</a:t>
            </a:r>
            <a:r>
              <a:rPr sz="1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12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ergen</a:t>
            </a:r>
            <a:r>
              <a:rPr sz="1200" b="1" i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olmalı.</a:t>
            </a:r>
            <a:endParaRPr sz="12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3200"/>
              </a:lnSpc>
              <a:spcBef>
                <a:spcPts val="795"/>
              </a:spcBef>
            </a:pPr>
            <a:r>
              <a:rPr sz="1200" dirty="0">
                <a:latin typeface="Times New Roman"/>
                <a:cs typeface="Times New Roman"/>
              </a:rPr>
              <a:t>Anne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babalar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çocukları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herhangi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sorunla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karşılaştığında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problemi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çözen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taraf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değil, </a:t>
            </a:r>
            <a:r>
              <a:rPr sz="1200" dirty="0">
                <a:latin typeface="Times New Roman"/>
                <a:cs typeface="Times New Roman"/>
              </a:rPr>
              <a:t>çözümü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rehberlik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eden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taraf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olmaya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dikkat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etmelidir.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‘’Kendini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daha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iyi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hissetmen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 </a:t>
            </a:r>
            <a:r>
              <a:rPr sz="1200" spc="-10" dirty="0">
                <a:latin typeface="Times New Roman"/>
                <a:cs typeface="Times New Roman"/>
              </a:rPr>
              <a:t>yapabilirsin?’’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çocuğunuzun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düşünebilmesi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harekete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geçebilmesi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için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çok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doğru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bir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sorudur. </a:t>
            </a:r>
            <a:r>
              <a:rPr sz="1200" dirty="0">
                <a:latin typeface="Times New Roman"/>
                <a:cs typeface="Times New Roman"/>
              </a:rPr>
              <a:t>Kendi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duygularını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tanımaya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48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etrafındaki</a:t>
            </a:r>
            <a:r>
              <a:rPr sz="1200" spc="4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insanlarla</a:t>
            </a:r>
            <a:r>
              <a:rPr sz="1200" spc="4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empati</a:t>
            </a:r>
            <a:r>
              <a:rPr sz="1200" spc="10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kurmaya</a:t>
            </a:r>
            <a:r>
              <a:rPr sz="1200" spc="100" dirty="0">
                <a:latin typeface="Times New Roman"/>
                <a:cs typeface="Times New Roman"/>
              </a:rPr>
              <a:t>  </a:t>
            </a:r>
            <a:r>
              <a:rPr sz="1200" spc="-10" dirty="0">
                <a:latin typeface="Times New Roman"/>
                <a:cs typeface="Times New Roman"/>
              </a:rPr>
              <a:t>başladıklarında </a:t>
            </a:r>
            <a:r>
              <a:rPr sz="1200" dirty="0">
                <a:latin typeface="Times New Roman"/>
                <a:cs typeface="Times New Roman"/>
              </a:rPr>
              <a:t>çocukların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sosyal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zekaları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gelişir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çocuklar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hayatlarındaki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problemleri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rahatça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çözebilmeyi öğrenirler.</a:t>
            </a:r>
            <a:endParaRPr sz="1200" dirty="0">
              <a:latin typeface="Times New Roman"/>
              <a:cs typeface="Times New Rom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6105" y="1840784"/>
            <a:ext cx="1405620" cy="988123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21080" y="3503675"/>
            <a:ext cx="1828800" cy="122040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3712" y="6620255"/>
            <a:ext cx="1655064" cy="136245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70347" y="4808219"/>
            <a:ext cx="1767840" cy="17678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567</Words>
  <Application>Microsoft Office PowerPoint</Application>
  <PresentationFormat>Özel</PresentationFormat>
  <Paragraphs>40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Office Theme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rehber</dc:creator>
  <cp:lastModifiedBy>ronaldinho424</cp:lastModifiedBy>
  <cp:revision>1</cp:revision>
  <dcterms:created xsi:type="dcterms:W3CDTF">2024-10-10T08:58:49Z</dcterms:created>
  <dcterms:modified xsi:type="dcterms:W3CDTF">2024-10-10T09:03:09Z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2024-10-10T00:00:00Z</vt:filetime>
  </property>
  <property fmtid="{D5CDD505-2E9C-101B-9397-08002B2CF9AE}" pid="5" name="Producer">
    <vt:lpwstr>3-Heights(TM) PDF Security Shell 4.8.25.2 (http://www.pdf-tools.com)</vt:lpwstr>
  </property>
</Properties>
</file>